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89A061-B3D2-41CF-B420-05094531109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B26B8A-2006-4D42-8958-82A631FB0AD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Discussion </a:t>
            </a:r>
            <a:br>
              <a:rPr lang="en-US" dirty="0" smtClean="0"/>
            </a:br>
            <a:r>
              <a:rPr lang="en-US" dirty="0" smtClean="0"/>
              <a:t>“The Great Rat Hunt”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Characterization is revealed by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What characters say</a:t>
            </a:r>
          </a:p>
          <a:p>
            <a:r>
              <a:rPr lang="en-US" dirty="0" smtClean="0"/>
              <a:t>What they do</a:t>
            </a:r>
          </a:p>
          <a:p>
            <a:r>
              <a:rPr lang="en-US" dirty="0" smtClean="0"/>
              <a:t>What other people say about them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What Characters think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48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 vs. Theme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425173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Main Idea: (Tends to refer to nonfiction)</a:t>
            </a:r>
            <a:r>
              <a:rPr lang="en-US" sz="2400" dirty="0" smtClean="0"/>
              <a:t>The central idea that a writer wishes to express. It can be the central idea of an entire work or a thought express in the topic sentence of a paragraph.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/>
                </a:solidFill>
              </a:rPr>
              <a:t>Theme: (Tends to refer to literature: fiction, poetry, drama) </a:t>
            </a:r>
            <a:r>
              <a:rPr lang="en-US" sz="2400" dirty="0" smtClean="0"/>
              <a:t>A message about life or human nature that is communicated by a literary work. In many cases, readers must infer what the writer’s message is. One way of figuring out a theme is to apply the lessons learned by the main characters to all people.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14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Hyperbole: </a:t>
            </a:r>
            <a:r>
              <a:rPr lang="en-US" sz="4000" dirty="0" smtClean="0"/>
              <a:t>A figure of speech in which the truth is exaggerated for emphasis or for humorous effect.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30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Conflict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/>
              <a:t>struggle between opposing forces; may be internal or </a:t>
            </a:r>
            <a:r>
              <a:rPr lang="en-US" dirty="0" smtClean="0"/>
              <a:t>external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  </a:t>
            </a:r>
            <a:r>
              <a:rPr lang="en-US" dirty="0">
                <a:solidFill>
                  <a:schemeClr val="bg1"/>
                </a:solidFill>
              </a:rPr>
              <a:t>A. Internal: </a:t>
            </a:r>
            <a:r>
              <a:rPr lang="en-US" dirty="0"/>
              <a:t>within self                    (man vs. himself)  </a:t>
            </a:r>
          </a:p>
          <a:p>
            <a:r>
              <a:rPr lang="en-US" dirty="0"/>
              <a:t>  </a:t>
            </a:r>
            <a:r>
              <a:rPr lang="en-US" dirty="0">
                <a:solidFill>
                  <a:schemeClr val="bg1"/>
                </a:solidFill>
              </a:rPr>
              <a:t>  B. External: </a:t>
            </a:r>
            <a:r>
              <a:rPr lang="en-US" dirty="0"/>
              <a:t>against outside forces  </a:t>
            </a:r>
            <a:r>
              <a:rPr lang="en-US" dirty="0" smtClean="0"/>
              <a:t>(</a:t>
            </a:r>
            <a:r>
              <a:rPr lang="en-US" dirty="0"/>
              <a:t>man vs. man)  (man vs. nature)  </a:t>
            </a:r>
            <a:r>
              <a:rPr lang="en-US" dirty="0" smtClean="0"/>
              <a:t>(</a:t>
            </a:r>
            <a:r>
              <a:rPr lang="en-US" dirty="0"/>
              <a:t>man vs. fate)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219200"/>
            <a:ext cx="9144000" cy="502919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Characterization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/>
              <a:t>Choose a word to describe one of the following characters and then provide textual evidence to support your choice.  </a:t>
            </a:r>
            <a:r>
              <a:rPr lang="en-US" sz="1800" u="sng" dirty="0" smtClean="0"/>
              <a:t>Also provide the page # </a:t>
            </a:r>
            <a:r>
              <a:rPr lang="en-US" sz="1800" dirty="0" smtClean="0"/>
              <a:t>. Put evidence in quotation marks.  Be prepared to defend your choice.  Repeat until told to rotate papers.</a:t>
            </a:r>
          </a:p>
          <a:p>
            <a:pPr marL="137160" indent="0">
              <a:buNone/>
            </a:pPr>
            <a:endParaRPr lang="en-US" sz="1800" dirty="0"/>
          </a:p>
          <a:p>
            <a:pPr marL="137160" indent="0">
              <a:buNone/>
            </a:pPr>
            <a:endParaRPr lang="en-US" sz="1800" dirty="0" smtClean="0"/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099" y="2514600"/>
            <a:ext cx="3124200" cy="1295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1400" dirty="0" smtClean="0"/>
              <a:t>Group 1: Father</a:t>
            </a:r>
          </a:p>
          <a:p>
            <a:pPr marL="137160" indent="0">
              <a:buNone/>
            </a:pPr>
            <a:r>
              <a:rPr lang="en-US" sz="1400" dirty="0" smtClean="0"/>
              <a:t>Group 2: Narrator</a:t>
            </a:r>
          </a:p>
          <a:p>
            <a:pPr marL="137160" indent="0">
              <a:buNone/>
            </a:pPr>
            <a:r>
              <a:rPr lang="en-US" sz="1400" dirty="0" smtClean="0"/>
              <a:t>Group 3: Ed</a:t>
            </a:r>
          </a:p>
          <a:p>
            <a:pPr marL="137160" indent="0">
              <a:buNone/>
            </a:pPr>
            <a:r>
              <a:rPr lang="en-US" sz="1400" dirty="0" smtClean="0"/>
              <a:t>Group 4: Mother</a:t>
            </a:r>
            <a:endParaRPr lang="en-US" sz="1600" dirty="0" smtClean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3773" y="3541974"/>
            <a:ext cx="883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Main Idea:  </a:t>
            </a:r>
          </a:p>
          <a:p>
            <a:r>
              <a:rPr lang="en-US" dirty="0" smtClean="0"/>
              <a:t>Group 5: State what your group thinks is the main idea then find details in story that support the main idea. Directly quote these details using quotation marks. </a:t>
            </a:r>
            <a:r>
              <a:rPr lang="en-US" u="sng" dirty="0"/>
              <a:t>Also provide the page # </a:t>
            </a:r>
            <a:endParaRPr lang="en-US" dirty="0" smtClean="0"/>
          </a:p>
          <a:p>
            <a:r>
              <a:rPr lang="en-US" sz="2800" dirty="0" smtClean="0">
                <a:solidFill>
                  <a:schemeClr val="bg1"/>
                </a:solidFill>
              </a:rPr>
              <a:t>Hyperbole:</a:t>
            </a:r>
          </a:p>
          <a:p>
            <a:r>
              <a:rPr lang="en-US" dirty="0" smtClean="0"/>
              <a:t>Group 6: Provide examples of the narrator using hyperbole and state why you think he is doing it in each case. </a:t>
            </a:r>
            <a:r>
              <a:rPr lang="en-US" u="sng" dirty="0"/>
              <a:t>Also provide the page # </a:t>
            </a:r>
            <a:endParaRPr lang="en-US" dirty="0" smtClean="0"/>
          </a:p>
          <a:p>
            <a:r>
              <a:rPr lang="en-US" sz="2800" dirty="0" smtClean="0">
                <a:solidFill>
                  <a:schemeClr val="bg1"/>
                </a:solidFill>
              </a:rPr>
              <a:t>Conflict: </a:t>
            </a:r>
          </a:p>
          <a:p>
            <a:r>
              <a:rPr lang="en-US" dirty="0" smtClean="0"/>
              <a:t>Group 7: Find a passage that reveals conflict.  Quote it and describe it.  Tell whether it’s internal or external.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356</TotalTime>
  <Words>324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Group Discussion  “The Great Rat Hunt”</vt:lpstr>
      <vt:lpstr>Main Idea vs. Theme</vt:lpstr>
      <vt:lpstr>Hyperbole</vt:lpstr>
      <vt:lpstr>Conflict</vt:lpstr>
      <vt:lpstr>Group Discussion</vt:lpstr>
    </vt:vector>
  </TitlesOfParts>
  <Company>Tantasqua Regional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Discussion  “The Great Rat Hunt”</dc:title>
  <dc:creator>Lisa Lamothe</dc:creator>
  <cp:lastModifiedBy>Lisa Lamothe</cp:lastModifiedBy>
  <cp:revision>11</cp:revision>
  <dcterms:created xsi:type="dcterms:W3CDTF">2013-09-11T19:08:29Z</dcterms:created>
  <dcterms:modified xsi:type="dcterms:W3CDTF">2013-09-12T17:04:20Z</dcterms:modified>
</cp:coreProperties>
</file>